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0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60"/>
  </p:normalViewPr>
  <p:slideViewPr>
    <p:cSldViewPr>
      <p:cViewPr varScale="1">
        <p:scale>
          <a:sx n="88" d="100"/>
          <a:sy n="88" d="100"/>
        </p:scale>
        <p:origin x="-200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17/08/1441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17/08/1441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12968" cy="936103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Cohesion &amp; Coherence</a:t>
            </a:r>
            <a:endParaRPr lang="ar-SA" sz="32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568952" cy="5040560"/>
          </a:xfrm>
        </p:spPr>
        <p:txBody>
          <a:bodyPr>
            <a:normAutofit/>
          </a:bodyPr>
          <a:lstStyle/>
          <a:p>
            <a:pPr algn="l" rtl="0">
              <a:buFontTx/>
              <a:buChar char="-"/>
            </a:pPr>
            <a:r>
              <a:rPr lang="en-GB" dirty="0" smtClean="0"/>
              <a:t>Cohesion is </a:t>
            </a:r>
            <a:r>
              <a:rPr lang="en-GB" dirty="0" smtClean="0">
                <a:solidFill>
                  <a:srgbClr val="FF0000"/>
                </a:solidFill>
              </a:rPr>
              <a:t>structural</a:t>
            </a:r>
          </a:p>
          <a:p>
            <a:pPr algn="l" rtl="0">
              <a:buFontTx/>
              <a:buChar char="-"/>
            </a:pPr>
            <a:r>
              <a:rPr lang="en-GB" dirty="0" smtClean="0"/>
              <a:t>Coherence is related to </a:t>
            </a:r>
            <a:r>
              <a:rPr lang="en-GB" dirty="0" smtClean="0">
                <a:solidFill>
                  <a:srgbClr val="FF0000"/>
                </a:solidFill>
              </a:rPr>
              <a:t>meaning</a:t>
            </a:r>
          </a:p>
          <a:p>
            <a:pPr algn="l" rtl="0">
              <a:buFontTx/>
              <a:buChar char="-"/>
            </a:pPr>
            <a:r>
              <a:rPr lang="en-GB" dirty="0" smtClean="0"/>
              <a:t>Cohesion is there </a:t>
            </a:r>
            <a:r>
              <a:rPr lang="en-GB" dirty="0" smtClean="0">
                <a:solidFill>
                  <a:srgbClr val="00B0F0"/>
                </a:solidFill>
              </a:rPr>
              <a:t>in the text</a:t>
            </a:r>
          </a:p>
          <a:p>
            <a:pPr algn="l" rtl="0">
              <a:buFontTx/>
              <a:buChar char="-"/>
            </a:pPr>
            <a:r>
              <a:rPr lang="en-GB" dirty="0" smtClean="0"/>
              <a:t>Coherence is “</a:t>
            </a:r>
            <a:r>
              <a:rPr lang="en-GB" dirty="0" smtClean="0">
                <a:solidFill>
                  <a:srgbClr val="00B0F0"/>
                </a:solidFill>
              </a:rPr>
              <a:t>added</a:t>
            </a:r>
            <a:r>
              <a:rPr lang="en-GB" dirty="0" smtClean="0"/>
              <a:t>” by the reader</a:t>
            </a:r>
          </a:p>
          <a:p>
            <a:pPr algn="l" rtl="0">
              <a:buFontTx/>
              <a:buChar char="-"/>
            </a:pPr>
            <a:r>
              <a:rPr lang="en-GB" dirty="0" smtClean="0"/>
              <a:t>Readers try to make sense of what they read (depending on word knowledge &amp; world knowledge)</a:t>
            </a:r>
          </a:p>
          <a:p>
            <a:pPr algn="l" rtl="0">
              <a:buFontTx/>
              <a:buChar char="-"/>
            </a:pPr>
            <a:r>
              <a:rPr lang="en-GB" dirty="0" smtClean="0"/>
              <a:t>This is applicable to ‘odd’ as well as regular texts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5793507"/>
          </a:xfrm>
        </p:spPr>
        <p:txBody>
          <a:bodyPr/>
          <a:lstStyle/>
          <a:p>
            <a:pPr algn="l" rtl="0"/>
            <a:r>
              <a:rPr lang="en-GB" dirty="0" smtClean="0">
                <a:solidFill>
                  <a:srgbClr val="FF0000"/>
                </a:solidFill>
              </a:rPr>
              <a:t>Schema</a:t>
            </a:r>
            <a:r>
              <a:rPr lang="en-GB" dirty="0" smtClean="0"/>
              <a:t> = A memory image of outer world things;</a:t>
            </a:r>
          </a:p>
          <a:p>
            <a:pPr algn="l" rtl="0">
              <a:buNone/>
            </a:pPr>
            <a:r>
              <a:rPr lang="en-GB" dirty="0" smtClean="0"/>
              <a:t>part of the schema of a restaurant are: waiter, menu, tables, food, etc.</a:t>
            </a:r>
          </a:p>
          <a:p>
            <a:pPr algn="l" rtl="0">
              <a:buNone/>
            </a:pPr>
            <a:r>
              <a:rPr lang="en-GB" dirty="0" smtClean="0">
                <a:solidFill>
                  <a:srgbClr val="FF0000"/>
                </a:solidFill>
              </a:rPr>
              <a:t>Scripts are sequences of conducting an event</a:t>
            </a:r>
          </a:p>
          <a:p>
            <a:pPr algn="l" rtl="0">
              <a:buNone/>
            </a:pPr>
            <a:r>
              <a:rPr lang="en-GB" dirty="0" smtClean="0">
                <a:solidFill>
                  <a:srgbClr val="FF0000"/>
                </a:solidFill>
              </a:rPr>
              <a:t>Think of a wedding ceremony, for example.</a:t>
            </a:r>
          </a:p>
          <a:p>
            <a:pPr algn="l" rtl="0">
              <a:buNone/>
            </a:pPr>
            <a:r>
              <a:rPr lang="en-GB" dirty="0" smtClean="0">
                <a:solidFill>
                  <a:srgbClr val="C00000"/>
                </a:solidFill>
              </a:rPr>
              <a:t>An exam, for e.g., follows a certain procedure.</a:t>
            </a:r>
          </a:p>
          <a:p>
            <a:pPr algn="l" rtl="0">
              <a:buNone/>
            </a:pPr>
            <a:r>
              <a:rPr lang="en-GB" dirty="0" smtClean="0">
                <a:solidFill>
                  <a:srgbClr val="C00000"/>
                </a:solidFill>
              </a:rPr>
              <a:t>Entering a hall; being given answer sheets; question sheets, reading questions, thinking, writing answers, handing in your answer sheet, etc.    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dirty="0" smtClean="0"/>
              <a:t>Speech Events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525963"/>
          </a:xfrm>
        </p:spPr>
        <p:txBody>
          <a:bodyPr/>
          <a:lstStyle/>
          <a:p>
            <a:pPr algn="l" rtl="0"/>
            <a:r>
              <a:rPr lang="en-GB" dirty="0" smtClean="0"/>
              <a:t>Activities in which language is used.</a:t>
            </a:r>
          </a:p>
          <a:p>
            <a:pPr algn="l" rtl="0"/>
            <a:r>
              <a:rPr lang="en-GB" dirty="0" smtClean="0"/>
              <a:t>They differ in terms of:</a:t>
            </a:r>
          </a:p>
          <a:p>
            <a:pPr algn="l" rtl="0"/>
            <a:r>
              <a:rPr lang="en-GB" dirty="0" smtClean="0"/>
              <a:t>Participants’ roles ( e.g. teacher, priest, actor, etc.)</a:t>
            </a:r>
          </a:p>
          <a:p>
            <a:pPr algn="l" rtl="0"/>
            <a:r>
              <a:rPr lang="en-GB" dirty="0" smtClean="0"/>
              <a:t>Ways of conducting them ( e.g. lecture, ceremony, etc.)</a:t>
            </a:r>
          </a:p>
          <a:p>
            <a:pPr algn="l" rtl="0"/>
            <a:r>
              <a:rPr lang="en-GB" dirty="0" smtClean="0"/>
              <a:t>Degree of formality (e.g. lecture vs. intimate friends’ conversation)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dirty="0" smtClean="0">
                <a:solidFill>
                  <a:srgbClr val="00B050"/>
                </a:solidFill>
              </a:rPr>
              <a:t>Conversation Analysis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GB" dirty="0" smtClean="0"/>
              <a:t>One branch of </a:t>
            </a:r>
            <a:r>
              <a:rPr lang="en-GB" dirty="0" smtClean="0">
                <a:solidFill>
                  <a:srgbClr val="FF0000"/>
                </a:solidFill>
              </a:rPr>
              <a:t>DA</a:t>
            </a:r>
            <a:r>
              <a:rPr lang="en-GB" dirty="0" smtClean="0"/>
              <a:t> is </a:t>
            </a:r>
            <a:r>
              <a:rPr lang="en-GB" dirty="0" smtClean="0">
                <a:solidFill>
                  <a:srgbClr val="0070C0"/>
                </a:solidFill>
              </a:rPr>
              <a:t>CA.</a:t>
            </a:r>
          </a:p>
          <a:p>
            <a:pPr algn="l" rtl="0"/>
            <a:r>
              <a:rPr lang="en-GB" dirty="0" smtClean="0"/>
              <a:t>Conversation is a </a:t>
            </a:r>
            <a:r>
              <a:rPr lang="en-GB" dirty="0" smtClean="0">
                <a:solidFill>
                  <a:srgbClr val="FF0000"/>
                </a:solidFill>
              </a:rPr>
              <a:t>cooperative</a:t>
            </a:r>
            <a:r>
              <a:rPr lang="en-GB" dirty="0" smtClean="0"/>
              <a:t> activity</a:t>
            </a:r>
          </a:p>
          <a:p>
            <a:pPr algn="l" rtl="0"/>
            <a:r>
              <a:rPr lang="en-GB" dirty="0" smtClean="0"/>
              <a:t>It is conducted in turns ( culturally varied)</a:t>
            </a:r>
          </a:p>
          <a:p>
            <a:pPr algn="l" rtl="0"/>
            <a:r>
              <a:rPr lang="en-GB" dirty="0" smtClean="0"/>
              <a:t>Turn-taking and turn-giving</a:t>
            </a:r>
          </a:p>
          <a:p>
            <a:pPr algn="l" rtl="0"/>
            <a:r>
              <a:rPr lang="en-GB" dirty="0" smtClean="0"/>
              <a:t>Signalling an end of the turn = completion points</a:t>
            </a:r>
          </a:p>
          <a:p>
            <a:pPr algn="l" rtl="0"/>
            <a:r>
              <a:rPr lang="en-GB" dirty="0" smtClean="0"/>
              <a:t>Can be marked by different techniques</a:t>
            </a:r>
          </a:p>
          <a:p>
            <a:pPr algn="l" rt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GB" dirty="0" smtClean="0">
                <a:solidFill>
                  <a:srgbClr val="FF0000"/>
                </a:solidFill>
              </a:rPr>
              <a:t>Completion Points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/>
          <a:lstStyle/>
          <a:p>
            <a:pPr algn="l" rtl="0"/>
            <a:r>
              <a:rPr lang="en-GB" dirty="0" smtClean="0"/>
              <a:t>To indicate a completion of a turn a speaker can for example:</a:t>
            </a:r>
          </a:p>
          <a:p>
            <a:pPr algn="l" rtl="0">
              <a:buNone/>
            </a:pPr>
            <a:r>
              <a:rPr lang="en-GB" dirty="0" smtClean="0">
                <a:solidFill>
                  <a:srgbClr val="FF0000"/>
                </a:solidFill>
              </a:rPr>
              <a:t>1- Ask a question</a:t>
            </a:r>
          </a:p>
          <a:p>
            <a:pPr algn="l" rtl="0">
              <a:buNone/>
            </a:pPr>
            <a:r>
              <a:rPr lang="en-GB" dirty="0" smtClean="0">
                <a:solidFill>
                  <a:srgbClr val="0070C0"/>
                </a:solidFill>
              </a:rPr>
              <a:t>2- Pause at the end of a syntactic unit </a:t>
            </a:r>
            <a:r>
              <a:rPr lang="en-GB" dirty="0" smtClean="0">
                <a:solidFill>
                  <a:srgbClr val="0070C0"/>
                </a:solidFill>
              </a:rPr>
              <a:t>(phrase </a:t>
            </a:r>
            <a:r>
              <a:rPr lang="en-GB" dirty="0" smtClean="0">
                <a:solidFill>
                  <a:srgbClr val="0070C0"/>
                </a:solidFill>
              </a:rPr>
              <a:t>or clause)</a:t>
            </a:r>
          </a:p>
          <a:p>
            <a:pPr algn="l" rtl="0"/>
            <a:r>
              <a:rPr lang="en-GB" dirty="0" smtClean="0"/>
              <a:t>To take the turn of speaking:</a:t>
            </a:r>
          </a:p>
          <a:p>
            <a:pPr algn="l" rtl="0">
              <a:buNone/>
            </a:pPr>
            <a:r>
              <a:rPr lang="en-GB" dirty="0" smtClean="0">
                <a:solidFill>
                  <a:srgbClr val="7030A0"/>
                </a:solidFill>
              </a:rPr>
              <a:t>1- Make short sounds</a:t>
            </a:r>
          </a:p>
          <a:p>
            <a:pPr algn="l" rtl="0">
              <a:buNone/>
            </a:pPr>
            <a:r>
              <a:rPr lang="en-GB" dirty="0" smtClean="0">
                <a:solidFill>
                  <a:srgbClr val="C00000"/>
                </a:solidFill>
              </a:rPr>
              <a:t>2- Use body shift or facial expressions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Holding a Turn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GB" sz="3600" dirty="0" smtClean="0"/>
              <a:t>To hold a turn a speaker can:</a:t>
            </a:r>
          </a:p>
          <a:p>
            <a:pPr algn="l" rtl="0">
              <a:buNone/>
            </a:pPr>
            <a:r>
              <a:rPr lang="en-GB" sz="3600" dirty="0" smtClean="0">
                <a:solidFill>
                  <a:srgbClr val="C00000"/>
                </a:solidFill>
              </a:rPr>
              <a:t>1-Avoid pausing at completed structures</a:t>
            </a:r>
          </a:p>
          <a:p>
            <a:pPr algn="l" rtl="0">
              <a:buNone/>
            </a:pPr>
            <a:r>
              <a:rPr lang="en-GB" sz="3600" dirty="0" smtClean="0">
                <a:solidFill>
                  <a:srgbClr val="0070C0"/>
                </a:solidFill>
              </a:rPr>
              <a:t>2- Pausing where a structure is not completed</a:t>
            </a:r>
          </a:p>
          <a:p>
            <a:pPr algn="l" rtl="0">
              <a:buNone/>
            </a:pPr>
            <a:r>
              <a:rPr lang="en-GB" sz="3600" dirty="0" smtClean="0">
                <a:solidFill>
                  <a:srgbClr val="FF0000"/>
                </a:solidFill>
              </a:rPr>
              <a:t>3- Using fillers to bridge the pauses ( egg. Err. Umm, etc.)</a:t>
            </a:r>
          </a:p>
          <a:p>
            <a:pPr algn="l" rtl="0">
              <a:buNone/>
            </a:pPr>
            <a:endParaRPr lang="en-GB" dirty="0" smtClean="0"/>
          </a:p>
          <a:p>
            <a:pPr algn="l" rtl="0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dirty="0" smtClean="0">
                <a:solidFill>
                  <a:srgbClr val="FF0000"/>
                </a:solidFill>
              </a:rPr>
              <a:t>Adjacency Pairs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GB" dirty="0" smtClean="0"/>
              <a:t>Pairs of  sequences that make a usual pattern, such as :</a:t>
            </a:r>
          </a:p>
          <a:p>
            <a:pPr algn="l" rtl="0"/>
            <a:r>
              <a:rPr lang="en-GB" dirty="0" smtClean="0"/>
              <a:t>Question – Answer</a:t>
            </a:r>
          </a:p>
          <a:p>
            <a:pPr algn="l" rtl="0"/>
            <a:r>
              <a:rPr lang="en-GB" dirty="0" smtClean="0"/>
              <a:t>Invitation – Acceptance</a:t>
            </a:r>
          </a:p>
          <a:p>
            <a:pPr algn="l" rtl="0"/>
            <a:r>
              <a:rPr lang="en-GB" dirty="0" smtClean="0"/>
              <a:t>Offer – Refusal</a:t>
            </a:r>
          </a:p>
          <a:p>
            <a:pPr algn="l" rtl="0"/>
            <a:r>
              <a:rPr lang="en-GB" dirty="0" smtClean="0"/>
              <a:t>Preferred vs. </a:t>
            </a:r>
            <a:r>
              <a:rPr lang="en-GB" dirty="0" err="1" smtClean="0"/>
              <a:t>dispreferred</a:t>
            </a:r>
            <a:endParaRPr lang="en-GB" dirty="0" smtClean="0"/>
          </a:p>
          <a:p>
            <a:pPr algn="l" rtl="0"/>
            <a:r>
              <a:rPr lang="en-GB" dirty="0" smtClean="0"/>
              <a:t>Invitation – acceptance ( preferred)</a:t>
            </a:r>
          </a:p>
          <a:p>
            <a:pPr algn="l" rtl="0"/>
            <a:r>
              <a:rPr lang="en-GB" dirty="0" smtClean="0"/>
              <a:t>Invitation- refusal (</a:t>
            </a:r>
            <a:r>
              <a:rPr lang="en-GB" dirty="0" err="1" smtClean="0"/>
              <a:t>dispreferred</a:t>
            </a:r>
            <a:r>
              <a:rPr lang="en-GB" dirty="0" smtClean="0"/>
              <a:t>)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dirty="0" smtClean="0">
                <a:solidFill>
                  <a:srgbClr val="FF0000"/>
                </a:solidFill>
              </a:rPr>
              <a:t>The Cooperative Principle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GB" dirty="0" smtClean="0"/>
              <a:t>The assumption that we cooperate in order to conduct successful conversation</a:t>
            </a:r>
          </a:p>
          <a:p>
            <a:pPr algn="l" rtl="0"/>
            <a:r>
              <a:rPr lang="en-GB" dirty="0" smtClean="0"/>
              <a:t>Explained in four maxims:</a:t>
            </a:r>
          </a:p>
          <a:p>
            <a:pPr algn="l" rtl="0">
              <a:buNone/>
            </a:pPr>
            <a:r>
              <a:rPr lang="en-GB" dirty="0" smtClean="0"/>
              <a:t>1- Quantity ( NO MORE, NO LESS)</a:t>
            </a:r>
          </a:p>
          <a:p>
            <a:pPr algn="l" rtl="0">
              <a:buNone/>
            </a:pPr>
            <a:r>
              <a:rPr lang="en-GB" dirty="0" smtClean="0"/>
              <a:t>2- Quality ( TRUE AND EVIDENT)</a:t>
            </a:r>
          </a:p>
          <a:p>
            <a:pPr algn="l" rtl="0">
              <a:buNone/>
            </a:pPr>
            <a:r>
              <a:rPr lang="en-GB" dirty="0" smtClean="0"/>
              <a:t>3- Relevance ( RELEVANT)</a:t>
            </a:r>
          </a:p>
          <a:p>
            <a:pPr algn="l" rtl="0">
              <a:buNone/>
            </a:pPr>
            <a:r>
              <a:rPr lang="en-GB" dirty="0" smtClean="0"/>
              <a:t>4- Manner ( ORDERLY &amp; CLEAR)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rtl="0"/>
            <a:r>
              <a:rPr lang="en-GB" dirty="0" smtClean="0">
                <a:solidFill>
                  <a:srgbClr val="0070C0"/>
                </a:solidFill>
              </a:rPr>
              <a:t>Hedges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algn="l" rtl="0"/>
            <a:r>
              <a:rPr lang="en-US" sz="3600" dirty="0" smtClean="0"/>
              <a:t>A </a:t>
            </a:r>
            <a:r>
              <a:rPr lang="en-US" sz="3600" b="1" dirty="0" smtClean="0">
                <a:solidFill>
                  <a:srgbClr val="FF0000"/>
                </a:solidFill>
              </a:rPr>
              <a:t>hedge</a:t>
            </a:r>
            <a:r>
              <a:rPr lang="en-US" sz="3600" b="1" dirty="0" smtClean="0"/>
              <a:t> </a:t>
            </a:r>
            <a:r>
              <a:rPr lang="en-US" sz="3600" dirty="0" smtClean="0"/>
              <a:t>is an expression which weakens a speaker’s commitment to some aspect of an assertion, or to abide by the politeness principle.</a:t>
            </a:r>
          </a:p>
          <a:p>
            <a:pPr algn="l" rtl="0"/>
            <a:r>
              <a:rPr lang="en-GB" sz="3600" dirty="0" smtClean="0"/>
              <a:t>Examples:</a:t>
            </a:r>
          </a:p>
          <a:p>
            <a:pPr algn="l" rtl="0"/>
            <a:r>
              <a:rPr lang="en-GB" sz="3600" dirty="0" smtClean="0"/>
              <a:t>I Think</a:t>
            </a:r>
          </a:p>
          <a:p>
            <a:pPr algn="l" rtl="0"/>
            <a:r>
              <a:rPr lang="en-GB" sz="3600" dirty="0" smtClean="0"/>
              <a:t>It might be the case</a:t>
            </a:r>
          </a:p>
          <a:p>
            <a:pPr algn="l" rtl="0"/>
            <a:r>
              <a:rPr lang="en-GB" sz="3600" dirty="0" smtClean="0"/>
              <a:t>Kind of </a:t>
            </a:r>
          </a:p>
          <a:p>
            <a:pPr algn="l" rtl="0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 fontScale="90000"/>
          </a:bodyPr>
          <a:lstStyle/>
          <a:p>
            <a:pPr rtl="0"/>
            <a:r>
              <a:rPr lang="en-US" b="1" dirty="0" err="1" smtClean="0">
                <a:solidFill>
                  <a:srgbClr val="FF0000"/>
                </a:solidFill>
              </a:rPr>
              <a:t>Implicature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algn="l" rtl="0"/>
            <a:r>
              <a:rPr lang="en-GB" dirty="0" smtClean="0"/>
              <a:t>A meaning that is implied rather than stated.</a:t>
            </a:r>
          </a:p>
          <a:p>
            <a:pPr algn="l" rtl="0"/>
            <a:r>
              <a:rPr lang="en-GB" dirty="0" smtClean="0"/>
              <a:t>E.G. </a:t>
            </a:r>
          </a:p>
          <a:p>
            <a:pPr algn="l" rtl="0"/>
            <a:r>
              <a:rPr lang="en-GB" dirty="0" smtClean="0"/>
              <a:t>Will you come?</a:t>
            </a:r>
          </a:p>
          <a:p>
            <a:pPr algn="l" rtl="0"/>
            <a:r>
              <a:rPr lang="en-GB" dirty="0" smtClean="0"/>
              <a:t>I am busy. = I will not come</a:t>
            </a:r>
          </a:p>
          <a:p>
            <a:pPr algn="l" rtl="0"/>
            <a:r>
              <a:rPr lang="en-US" b="1" dirty="0" smtClean="0">
                <a:solidFill>
                  <a:srgbClr val="FF0000"/>
                </a:solidFill>
              </a:rPr>
              <a:t>Background Knowledge</a:t>
            </a:r>
          </a:p>
          <a:p>
            <a:pPr algn="l" rtl="0"/>
            <a:r>
              <a:rPr lang="en-GB" b="1" dirty="0" smtClean="0">
                <a:solidFill>
                  <a:srgbClr val="C00000"/>
                </a:solidFill>
              </a:rPr>
              <a:t>We can  understand each other depending on our background knowledge in addition to knowledge of language.</a:t>
            </a:r>
          </a:p>
          <a:p>
            <a:pPr algn="l" rtl="0"/>
            <a:r>
              <a:rPr lang="en-GB" b="1" dirty="0" smtClean="0">
                <a:solidFill>
                  <a:srgbClr val="FF0000"/>
                </a:solidFill>
              </a:rPr>
              <a:t>Back ground Knowledge = Schemas &amp; Scripts</a:t>
            </a:r>
            <a:endParaRPr lang="en-US" dirty="0" smtClean="0">
              <a:solidFill>
                <a:srgbClr val="FF0000"/>
              </a:solidFill>
            </a:endParaRPr>
          </a:p>
          <a:p>
            <a:pPr algn="l" rtl="0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500</Words>
  <Application>Microsoft Office PowerPoint</Application>
  <PresentationFormat>عرض على الشاشة (3:4)‏</PresentationFormat>
  <Paragraphs>67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Cohesion &amp; Coherence</vt:lpstr>
      <vt:lpstr>Speech Events </vt:lpstr>
      <vt:lpstr>Conversation Analysis</vt:lpstr>
      <vt:lpstr>Completion Points</vt:lpstr>
      <vt:lpstr>Holding a Turn</vt:lpstr>
      <vt:lpstr>Adjacency Pairs</vt:lpstr>
      <vt:lpstr>The Cooperative Principle</vt:lpstr>
      <vt:lpstr>Hedges</vt:lpstr>
      <vt:lpstr>Implicature 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Complete Sentences</dc:title>
  <dc:creator>Saad Daghir</dc:creator>
  <cp:lastModifiedBy>Saad Daghir</cp:lastModifiedBy>
  <cp:revision>15</cp:revision>
  <dcterms:created xsi:type="dcterms:W3CDTF">2019-11-02T17:39:10Z</dcterms:created>
  <dcterms:modified xsi:type="dcterms:W3CDTF">2020-04-10T12:45:55Z</dcterms:modified>
</cp:coreProperties>
</file>